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304" r:id="rId35"/>
    <p:sldId id="290" r:id="rId36"/>
    <p:sldId id="292" r:id="rId37"/>
    <p:sldId id="294" r:id="rId38"/>
    <p:sldId id="300" r:id="rId39"/>
    <p:sldId id="302" r:id="rId40"/>
    <p:sldId id="295" r:id="rId41"/>
    <p:sldId id="297" r:id="rId42"/>
    <p:sldId id="299" r:id="rId43"/>
    <p:sldId id="298" r:id="rId44"/>
    <p:sldId id="301" r:id="rId45"/>
    <p:sldId id="291" r:id="rId46"/>
    <p:sldId id="303" r:id="rId47"/>
    <p:sldId id="288" r:id="rId48"/>
    <p:sldId id="289" r:id="rId49"/>
    <p:sldId id="293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30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91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386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34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7209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650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6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74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0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23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3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45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3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7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04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62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384C-0E39-436A-8AD6-9ABC69186A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F564BAA-99BD-4CB4-BC1A-7112C9B5E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37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26257" y="473726"/>
            <a:ext cx="9639758" cy="5012674"/>
          </a:xfrm>
        </p:spPr>
        <p:txBody>
          <a:bodyPr>
            <a:noAutofit/>
          </a:bodyPr>
          <a:lstStyle/>
          <a:p>
            <a:pPr algn="ctr"/>
            <a:r>
              <a:rPr lang="ru-RU" sz="6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Методика организации занятий силовой направленности. </a:t>
            </a:r>
            <a:endParaRPr lang="ru-RU" sz="6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146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84733" y="661012"/>
            <a:ext cx="9719879" cy="52502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4000" dirty="0" smtClean="0"/>
              <a:t>	Метод </a:t>
            </a:r>
            <a:r>
              <a:rPr lang="ru-RU" sz="4000" dirty="0"/>
              <a:t>характеризуется сле­дующими параметрами нагрузки: вес отягощении 85–95% от мак­симального (ПМ–1–3), число подходов 5–6, интервалы отдыха ме­жду подходами 5–8 мин. Количество занятий в неделю – не чаще 1–2 раз.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35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27580" y="374573"/>
            <a:ext cx="7885895" cy="1085395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Достоинства метода</a:t>
            </a:r>
            <a:endParaRPr lang="ru-RU" sz="5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85650" y="2071171"/>
            <a:ext cx="9980364" cy="33050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 smtClean="0"/>
              <a:t>	Метод позволяет </a:t>
            </a:r>
            <a:r>
              <a:rPr lang="ru-RU" sz="3200" dirty="0"/>
              <a:t>развивать максимально возможную силу чело­века, при в общем-то не высоких суммарных объемах нагрузки. </a:t>
            </a:r>
            <a:r>
              <a:rPr lang="ru-RU" sz="3200" dirty="0" smtClean="0"/>
              <a:t>Заниматься </a:t>
            </a:r>
            <a:r>
              <a:rPr lang="ru-RU" sz="3200" dirty="0"/>
              <a:t>с такими отягощениями чаще, чем один–два раза в неделю, не </a:t>
            </a:r>
            <a:r>
              <a:rPr lang="ru-RU" sz="3200" dirty="0" smtClean="0"/>
              <a:t>рекомендуется. </a:t>
            </a:r>
            <a:r>
              <a:rPr lang="ru-RU" sz="3200" dirty="0"/>
              <a:t>Кроме того, занятия с предельными весами обычно не ведут к росту мышечной массы.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люс 3"/>
          <p:cNvSpPr/>
          <p:nvPr/>
        </p:nvSpPr>
        <p:spPr>
          <a:xfrm>
            <a:off x="1626410" y="145576"/>
            <a:ext cx="1722717" cy="1653558"/>
          </a:xfrm>
          <a:prstGeom prst="mathPlus">
            <a:avLst/>
          </a:prstGeom>
          <a:solidFill>
            <a:srgbClr val="00B05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2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517" y="550843"/>
            <a:ext cx="6731306" cy="107965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0070C0"/>
                </a:solidFill>
              </a:rPr>
              <a:t>Недостатки метода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0402" y="1296815"/>
            <a:ext cx="10922391" cy="4222636"/>
          </a:xfrm>
        </p:spPr>
        <p:txBody>
          <a:bodyPr>
            <a:noAutofit/>
          </a:bodyPr>
          <a:lstStyle/>
          <a:p>
            <a:pPr marL="514350" indent="-514350" algn="just">
              <a:buAutoNum type="arabicPeriod"/>
            </a:pPr>
            <a:r>
              <a:rPr lang="ru-RU" sz="3000" dirty="0" smtClean="0"/>
              <a:t>Возможны </a:t>
            </a:r>
            <a:r>
              <a:rPr lang="ru-RU" sz="3000" dirty="0"/>
              <a:t>травмы, особенно в поясничном </a:t>
            </a:r>
            <a:r>
              <a:rPr lang="ru-RU" sz="3000" dirty="0" smtClean="0"/>
              <a:t>отделе</a:t>
            </a:r>
          </a:p>
          <a:p>
            <a:pPr marL="514350" indent="-514350" algn="just">
              <a:buAutoNum type="arabicPeriod"/>
            </a:pPr>
            <a:r>
              <a:rPr lang="ru-RU" sz="3000" dirty="0" smtClean="0"/>
              <a:t>Трудно </a:t>
            </a:r>
            <a:r>
              <a:rPr lang="ru-RU" sz="3000" dirty="0"/>
              <a:t>контролировать технику </a:t>
            </a:r>
            <a:r>
              <a:rPr lang="ru-RU" sz="3000" dirty="0" smtClean="0"/>
              <a:t>движения</a:t>
            </a:r>
          </a:p>
          <a:p>
            <a:pPr marL="514350" indent="-514350" algn="just">
              <a:buAutoNum type="arabicPeriod"/>
            </a:pPr>
            <a:r>
              <a:rPr lang="ru-RU" sz="3000" dirty="0" smtClean="0"/>
              <a:t>Метод </a:t>
            </a:r>
            <a:r>
              <a:rPr lang="ru-RU" sz="3000" dirty="0"/>
              <a:t>может принести серьезный вред здоровью. Так, при занятиях с предельными отягощениями происходит большое </a:t>
            </a:r>
            <a:r>
              <a:rPr lang="ru-RU" sz="3000" dirty="0" err="1"/>
              <a:t>натуживание</a:t>
            </a:r>
            <a:r>
              <a:rPr lang="ru-RU" sz="3000" dirty="0"/>
              <a:t> и соответствующая задержка дыхания. </a:t>
            </a:r>
            <a:r>
              <a:rPr lang="ru-RU" sz="3000" dirty="0" smtClean="0"/>
              <a:t>Все </a:t>
            </a:r>
            <a:r>
              <a:rPr lang="ru-RU" sz="3000" dirty="0"/>
              <a:t>это препятствует нормальному кровоснабжению работающих </a:t>
            </a:r>
            <a:r>
              <a:rPr lang="ru-RU" sz="3000" dirty="0" smtClean="0"/>
              <a:t>органов. Длительное </a:t>
            </a:r>
            <a:r>
              <a:rPr lang="ru-RU" sz="3000" dirty="0"/>
              <a:t>чрезмерное </a:t>
            </a:r>
            <a:r>
              <a:rPr lang="ru-RU" sz="3000" dirty="0" err="1"/>
              <a:t>натужи­вание</a:t>
            </a:r>
            <a:r>
              <a:rPr lang="ru-RU" sz="3000" dirty="0"/>
              <a:t> в связи с этим может привести к потере сознания. </a:t>
            </a:r>
          </a:p>
        </p:txBody>
      </p:sp>
      <p:sp>
        <p:nvSpPr>
          <p:cNvPr id="6" name="Минус 5"/>
          <p:cNvSpPr/>
          <p:nvPr/>
        </p:nvSpPr>
        <p:spPr>
          <a:xfrm>
            <a:off x="1666768" y="121185"/>
            <a:ext cx="1671343" cy="1641513"/>
          </a:xfrm>
          <a:prstGeom prst="mathMinus">
            <a:avLst/>
          </a:prstGeom>
          <a:solidFill>
            <a:srgbClr val="FF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7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27961"/>
            <a:ext cx="10515600" cy="69760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>
                <a:solidFill>
                  <a:srgbClr val="0070C0"/>
                </a:solidFill>
              </a:rPr>
              <a:t>Метод статических усилий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2082188"/>
            <a:ext cx="10883747" cy="31728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3200" dirty="0" smtClean="0"/>
              <a:t>Сущность </a:t>
            </a:r>
            <a:r>
              <a:rPr lang="ru-RU" sz="3200" dirty="0"/>
              <a:t>метода состоит в том, что человек выполняет по­вторно ряд максимально возможных усилий, каждое продолжи­тельностью 5–6 сек. Обычно это выполнение различных упоров под разными углами (чаще всего 90°–120°), или удержаний каких-то тяжестей в определенных положениях.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7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3270" y="110168"/>
            <a:ext cx="10399526" cy="5427816"/>
          </a:xfrm>
        </p:spPr>
        <p:txBody>
          <a:bodyPr>
            <a:normAutofit lnSpcReduction="10000"/>
          </a:bodyPr>
          <a:lstStyle/>
          <a:p>
            <a:pPr marL="0" indent="0" algn="just" fontAlgn="base">
              <a:buNone/>
            </a:pPr>
            <a:endParaRPr lang="ru-RU" sz="3200" dirty="0" smtClean="0"/>
          </a:p>
          <a:p>
            <a:pPr marL="0" indent="0" algn="just" fontAlgn="base">
              <a:buNone/>
            </a:pPr>
            <a:r>
              <a:rPr lang="ru-RU" sz="3200" dirty="0" smtClean="0"/>
              <a:t>	Если исполь­зовать </a:t>
            </a:r>
            <a:r>
              <a:rPr lang="ru-RU" sz="3200" dirty="0"/>
              <a:t>статические усилия при одних и тех же положениях, то рост силы прекращается через 1,5–2 месяца занятий</a:t>
            </a:r>
            <a:r>
              <a:rPr lang="ru-RU" sz="3200" dirty="0" smtClean="0"/>
              <a:t>.</a:t>
            </a:r>
          </a:p>
          <a:p>
            <a:pPr marL="0" indent="0" algn="just">
              <a:buNone/>
            </a:pPr>
            <a:r>
              <a:rPr lang="ru-RU" sz="3200" dirty="0" smtClean="0"/>
              <a:t>	В </a:t>
            </a:r>
            <a:r>
              <a:rPr lang="ru-RU" sz="3200" dirty="0"/>
              <a:t>процессе развития силы метод используется в качестве до­полнительного к другим </a:t>
            </a:r>
            <a:r>
              <a:rPr lang="ru-RU" sz="3200" dirty="0" smtClean="0"/>
              <a:t>методам.</a:t>
            </a:r>
          </a:p>
          <a:p>
            <a:pPr marL="0" indent="0" algn="just">
              <a:buNone/>
            </a:pPr>
            <a:r>
              <a:rPr lang="ru-RU" sz="3200" dirty="0" smtClean="0"/>
              <a:t>	При </a:t>
            </a:r>
            <a:r>
              <a:rPr lang="ru-RU" sz="3200" dirty="0"/>
              <a:t>занятии статическими упражнениями необходимо, чтобы им предшествовали динамические упражнения. В интервалах отдыха целесообразно давать упражнения в растягивании и расслаб­лении.</a:t>
            </a:r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6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87258" y="440675"/>
            <a:ext cx="7266542" cy="884888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rgbClr val="0070C0"/>
                </a:solidFill>
              </a:rPr>
              <a:t>Достоинства метода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690689"/>
            <a:ext cx="10883747" cy="4027066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3200" dirty="0" smtClean="0"/>
              <a:t>Метод не </a:t>
            </a:r>
            <a:r>
              <a:rPr lang="ru-RU" sz="3200" dirty="0"/>
              <a:t>требует слож­ного оборудования, занимает мало времени. При этом с его помощью можно воздействовать практически на любые мышечные группы. </a:t>
            </a:r>
            <a:r>
              <a:rPr lang="ru-RU" sz="3200" dirty="0" smtClean="0"/>
              <a:t>							Статические </a:t>
            </a:r>
            <a:r>
              <a:rPr lang="ru-RU" sz="3200" dirty="0"/>
              <a:t>усилия можно применять везде, особенно в условиях с вынужденной двигательной пассивностью, например, при различных травмах опорно-двигательного аппарата и т.д.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люс 3"/>
          <p:cNvSpPr/>
          <p:nvPr/>
        </p:nvSpPr>
        <p:spPr>
          <a:xfrm>
            <a:off x="1757257" y="199513"/>
            <a:ext cx="1491176" cy="1491176"/>
          </a:xfrm>
          <a:prstGeom prst="mathPlus">
            <a:avLst/>
          </a:prstGeom>
          <a:solidFill>
            <a:srgbClr val="00B05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95295" y="514254"/>
            <a:ext cx="7921283" cy="1325563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rgbClr val="0070C0"/>
                </a:solidFill>
              </a:rPr>
              <a:t>Недостатки метода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4850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dirty="0" smtClean="0"/>
              <a:t>	Эффективность метода </a:t>
            </a:r>
            <a:r>
              <a:rPr lang="ru-RU" sz="3200" dirty="0"/>
              <a:t>в плане развития силы меньше по сравнению с другими методами. Более того, статическая сила из-за различия нервно-мышечной ре­гуляции при выполнении изометрических и динамических упраж­нений мало сказывается на эффективности динамического режима, хотя последний обычно доминирует не только в спорте, но и в жизни.</a:t>
            </a:r>
          </a:p>
        </p:txBody>
      </p:sp>
      <p:sp>
        <p:nvSpPr>
          <p:cNvPr id="4" name="Минус 3"/>
          <p:cNvSpPr/>
          <p:nvPr/>
        </p:nvSpPr>
        <p:spPr>
          <a:xfrm>
            <a:off x="1652530" y="88134"/>
            <a:ext cx="1949986" cy="1751683"/>
          </a:xfrm>
          <a:prstGeom prst="mathMinus">
            <a:avLst/>
          </a:prstGeom>
          <a:solidFill>
            <a:srgbClr val="FF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9891" y="5288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>
                <a:solidFill>
                  <a:srgbClr val="0070C0"/>
                </a:solidFill>
              </a:rPr>
              <a:t>Метод динамических усилий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7015" y="2001398"/>
            <a:ext cx="8915400" cy="377762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3200" dirty="0" smtClean="0"/>
              <a:t>	Сущность </a:t>
            </a:r>
            <a:r>
              <a:rPr lang="ru-RU" sz="3200" dirty="0"/>
              <a:t>метода заключается в том, что непредельные отяго­щения повторяются с максимально возможной скоростью или тем­пом. Число повторений, как правило, ограничивается началом снижения скорости движения. Интервалы отдыха между попыт­ками должны дать возможность относительно полного восстанов­ления работоспособности.</a:t>
            </a:r>
          </a:p>
          <a:p>
            <a:pPr marL="0" indent="0"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227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0060" y="815249"/>
            <a:ext cx="10515600" cy="4832905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2800" dirty="0" smtClean="0"/>
              <a:t>Принцип </a:t>
            </a:r>
            <a:r>
              <a:rPr lang="ru-RU" sz="2800" dirty="0"/>
              <a:t>определения величины отягощения для развития скоростно-силовых способностей таков: отягощение должно быть по возможности большим, однако, чтобы, во-первых, при этом существенно не искажалась техника целевого упражнения, во-вторых, заметно не снижалась скорость его выполнения. </a:t>
            </a: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>	Число </a:t>
            </a:r>
            <a:r>
              <a:rPr lang="ru-RU" sz="2800" dirty="0"/>
              <a:t>повторений в одном подходе не должно быть большим и в целом оно лимитируется началом замедления движения. Количе­ство подходов также определяется фактором снижения скорости движения. Интервалы отдыха между подходами делаются продолжительными (от 3 до 6–8 мин), чтобы обеспечить восстановление работоспособности.</a:t>
            </a:r>
          </a:p>
          <a:p>
            <a:pPr marL="0" indent="0" algn="just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233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8280" y="572877"/>
            <a:ext cx="8108415" cy="1325563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>
                <a:solidFill>
                  <a:srgbClr val="0070C0"/>
                </a:solidFill>
              </a:rPr>
              <a:t>Достоинства метода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27951" y="2404124"/>
            <a:ext cx="10042793" cy="2729736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 smtClean="0"/>
              <a:t>	Практи­чески</a:t>
            </a:r>
            <a:r>
              <a:rPr lang="ru-RU" sz="3200" dirty="0"/>
              <a:t>, не вызывая увеличения мышечной массы, он эффективно совершенствует скоростно-силовые способности, в том числе с большой долей силового компонента.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люс 3"/>
          <p:cNvSpPr/>
          <p:nvPr/>
        </p:nvSpPr>
        <p:spPr>
          <a:xfrm>
            <a:off x="1664465" y="240917"/>
            <a:ext cx="1905000" cy="1745657"/>
          </a:xfrm>
          <a:prstGeom prst="mathPlus">
            <a:avLst/>
          </a:prstGeom>
          <a:solidFill>
            <a:srgbClr val="00B05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9311" y="3277773"/>
            <a:ext cx="9985166" cy="1883496"/>
          </a:xfrm>
        </p:spPr>
        <p:txBody>
          <a:bodyPr>
            <a:noAutofit/>
          </a:bodyPr>
          <a:lstStyle/>
          <a:p>
            <a:r>
              <a:rPr lang="ru-RU" sz="3200" b="1" dirty="0" smtClean="0">
                <a:latin typeface="+mn-lt"/>
              </a:rPr>
              <a:t>	Силовые </a:t>
            </a:r>
            <a:r>
              <a:rPr lang="ru-RU" sz="3200" b="1" dirty="0">
                <a:latin typeface="+mn-lt"/>
              </a:rPr>
              <a:t>способности</a:t>
            </a:r>
            <a:r>
              <a:rPr lang="ru-RU" sz="3200" dirty="0">
                <a:latin typeface="+mn-lt"/>
              </a:rPr>
              <a:t> – это комплекс различных проявлений человека в определенной двигательной деятельности, в основе которых лежит понятие «сила».</a:t>
            </a:r>
            <a:br>
              <a:rPr lang="ru-RU" sz="3200" dirty="0">
                <a:latin typeface="+mn-lt"/>
              </a:rPr>
            </a:br>
            <a:endParaRPr lang="ru-RU" sz="32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9311" y="771181"/>
            <a:ext cx="10682688" cy="25065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b="1" dirty="0" smtClean="0"/>
              <a:t>	Сила</a:t>
            </a:r>
            <a:r>
              <a:rPr lang="ru-RU" sz="3200" dirty="0"/>
              <a:t> – это способность человека преодолевать внешнее сопротивление или противостоять ему посредством мышечных усилий (напряжений).</a:t>
            </a:r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2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2771" y="506585"/>
            <a:ext cx="999872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Недостатки метода</a:t>
            </a:r>
            <a:endParaRPr lang="ru-RU" sz="4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61723"/>
            <a:ext cx="10515600" cy="2795019"/>
          </a:xfrm>
        </p:spPr>
        <p:txBody>
          <a:bodyPr/>
          <a:lstStyle/>
          <a:p>
            <a:pPr marL="0" indent="0" algn="just">
              <a:buNone/>
            </a:pPr>
            <a:r>
              <a:rPr lang="ru-RU" sz="3200" dirty="0" smtClean="0"/>
              <a:t>	Возможность получения </a:t>
            </a:r>
            <a:r>
              <a:rPr lang="ru-RU" sz="3200" dirty="0"/>
              <a:t>разного рода травм при выполнении мощных скоростно-силовых упражнений. Избежать их помогает тщательная общая и специальная разминка перед каждым заня­тием.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Минус 3"/>
          <p:cNvSpPr/>
          <p:nvPr/>
        </p:nvSpPr>
        <p:spPr>
          <a:xfrm>
            <a:off x="1542771" y="363706"/>
            <a:ext cx="1631851" cy="1234782"/>
          </a:xfrm>
          <a:prstGeom prst="mathMinus">
            <a:avLst/>
          </a:prstGeom>
          <a:solidFill>
            <a:srgbClr val="FF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3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2360" y="550843"/>
            <a:ext cx="6515223" cy="1884539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Упражнения с отягощением весом собственного тела и внешним отягощением</a:t>
            </a:r>
            <a:endParaRPr lang="ru-RU" sz="3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4365" y="2435382"/>
            <a:ext cx="5906632" cy="402809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400" b="1" dirty="0" smtClean="0"/>
              <a:t>	Круговая </a:t>
            </a:r>
            <a:r>
              <a:rPr lang="ru-RU" sz="2400" b="1" dirty="0"/>
              <a:t>тренировка</a:t>
            </a:r>
            <a:r>
              <a:rPr lang="ru-RU" sz="2400" dirty="0"/>
              <a:t> представляет собой такой режим тренировок, при котором упражнения выполняются друг за другом по одному подходу. Такая тренировка способствует росту выносливости и помогает худеть в период сушки за счет минимального периода отдыха между подходами. Круговая тренировка рекомендуется также начинающим атлетам для подготовки организма к будущей силовой работе.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83" y="683046"/>
            <a:ext cx="3917751" cy="58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4564" y="602076"/>
            <a:ext cx="10223653" cy="1280890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принципы круговой тренировки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470" y="1805411"/>
            <a:ext cx="11774659" cy="5331655"/>
          </a:xfrm>
        </p:spPr>
        <p:txBody>
          <a:bodyPr>
            <a:normAutofit/>
          </a:bodyPr>
          <a:lstStyle/>
          <a:p>
            <a:r>
              <a:rPr lang="ru-RU" b="1" dirty="0" smtClean="0"/>
              <a:t>Использование </a:t>
            </a:r>
            <a:r>
              <a:rPr lang="ru-RU" b="1" dirty="0"/>
              <a:t>многосуставных упражнений</a:t>
            </a:r>
            <a:r>
              <a:rPr lang="ru-RU" dirty="0"/>
              <a:t>. Такие движения называются также базовыми и позволяют эффективно нагрузить все мышечные группы, в том числе мелкие стабилизирующие мышцы, которые не задействованы в изолированной работе.</a:t>
            </a:r>
          </a:p>
          <a:p>
            <a:r>
              <a:rPr lang="ru-RU" b="1" dirty="0" err="1"/>
              <a:t>Многоповторный</a:t>
            </a:r>
            <a:r>
              <a:rPr lang="ru-RU" b="1" dirty="0"/>
              <a:t> характер нагрузки</a:t>
            </a:r>
            <a:r>
              <a:rPr lang="ru-RU" dirty="0"/>
              <a:t>. Круговая тренировка предусматривает большое число повторений в каждом подходе. Это позволяет улучшить </a:t>
            </a:r>
            <a:r>
              <a:rPr lang="ru-RU" dirty="0" err="1"/>
              <a:t>капилляризацию</a:t>
            </a:r>
            <a:r>
              <a:rPr lang="ru-RU" dirty="0"/>
              <a:t> мышц и повысить их силовой потенциал.</a:t>
            </a:r>
          </a:p>
          <a:p>
            <a:r>
              <a:rPr lang="ru-RU" b="1" dirty="0"/>
              <a:t>Одно упражнение на каждую мышцу. </a:t>
            </a:r>
            <a:r>
              <a:rPr lang="ru-RU" dirty="0"/>
              <a:t>Круговая тренировка предусматривает лишь одно упражнение на конкретную мышечную группу. Количество рабочих подходов на начальном этапе – 1, по мере роста силовых показателей и опыта тренировок эта цифра может быть увеличена до 2-3 подходов.</a:t>
            </a:r>
          </a:p>
          <a:p>
            <a:r>
              <a:rPr lang="ru-RU" b="1" dirty="0"/>
              <a:t>Разнообразие упражнений. </a:t>
            </a:r>
            <a:r>
              <a:rPr lang="ru-RU" dirty="0"/>
              <a:t>В каждый тренировочный день мы меняем как последовательность упражнений, так и сами упражнения. Такая методика не позволит организму приспособиться к нагрузкам, и каждый раз тренировки будут максимально интенсивными.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3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911" y="572877"/>
            <a:ext cx="5310129" cy="54974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Круговая тренировка с использованием эспандеров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37" y="253388"/>
            <a:ext cx="6158429" cy="6191479"/>
          </a:xfrm>
        </p:spPr>
      </p:pic>
    </p:spTree>
    <p:extLst>
      <p:ext uri="{BB962C8B-B14F-4D97-AF65-F5344CB8AC3E}">
        <p14:creationId xmlns:p14="http://schemas.microsoft.com/office/powerpoint/2010/main" val="7610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5033" y="550844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Определение параметров нагрузки</a:t>
            </a:r>
            <a:endParaRPr lang="ru-RU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16945" y="1689119"/>
            <a:ext cx="11435508" cy="48514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3200" dirty="0"/>
              <a:t>При многократном выполнении упражнений используются три основных вида дозировки, а в связи с этим и три соответствующих им вида нагрузки:</a:t>
            </a:r>
          </a:p>
          <a:p>
            <a:pPr algn="just"/>
            <a:r>
              <a:rPr lang="ru-RU" sz="3200" dirty="0"/>
              <a:t>При большом количестве повторений (15 и больше) – малая нагрузка.</a:t>
            </a:r>
          </a:p>
          <a:p>
            <a:pPr algn="just"/>
            <a:r>
              <a:rPr lang="ru-RU" sz="3200" dirty="0"/>
              <a:t>При среднем количестве повторений (8-10 раз) – средняя нагрузка.</a:t>
            </a:r>
          </a:p>
          <a:p>
            <a:pPr algn="just"/>
            <a:r>
              <a:rPr lang="ru-RU" sz="3200" dirty="0"/>
              <a:t>При малом количестве повторений (1-3 раза) – максимальная или большая нагрузка.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0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0061" y="716096"/>
            <a:ext cx="10515600" cy="484392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3200" dirty="0" smtClean="0"/>
              <a:t>	Один </a:t>
            </a:r>
            <a:r>
              <a:rPr lang="ru-RU" sz="3200" dirty="0"/>
              <a:t>из способов, как правильно определять правильную величину нагрузки или вес груза для одного из видов дозировки, заключается в том, что следует найти максимальный вес, с которым вы будете правильно выполнять упражнение. </a:t>
            </a:r>
            <a:r>
              <a:rPr lang="ru-RU" sz="3200" dirty="0" smtClean="0"/>
              <a:t>							На </a:t>
            </a:r>
            <a:r>
              <a:rPr lang="ru-RU" sz="3200" dirty="0"/>
              <a:t>практике это выглядит так: со штанги постепенно снимаются диски, пока их не останется столько, сколько вам не помешает правильно выполнить данное упражнение это и будет максимальный груз </a:t>
            </a:r>
          </a:p>
        </p:txBody>
      </p:sp>
    </p:spTree>
    <p:extLst>
      <p:ext uri="{BB962C8B-B14F-4D97-AF65-F5344CB8AC3E}">
        <p14:creationId xmlns:p14="http://schemas.microsoft.com/office/powerpoint/2010/main" val="20074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2436" y="630034"/>
            <a:ext cx="10515600" cy="62279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определения веса груза следует руководствоваться следующим</a:t>
            </a:r>
            <a:r>
              <a:rPr lang="ru-RU" sz="3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36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3600" dirty="0"/>
          </a:p>
          <a:p>
            <a:pPr lvl="0"/>
            <a:r>
              <a:rPr lang="ru-RU" sz="2800" dirty="0"/>
              <a:t>при большом количестве повторений уменьшить вес штанги на 50-70 % в зависимости сколько раз нужно упражнение повторить (15 или 30) – это и будет малой нагрузкой;</a:t>
            </a:r>
          </a:p>
          <a:p>
            <a:pPr lvl="0"/>
            <a:r>
              <a:rPr lang="ru-RU" sz="2800" dirty="0"/>
              <a:t>при среднем количестве повторений (6-10) уменьшить вес штанги на 30 –40 % по сравнению с весом штанги при максимальной нагрузке – это средняя нагрузка;</a:t>
            </a:r>
          </a:p>
          <a:p>
            <a:pPr lvl="0"/>
            <a:r>
              <a:rPr lang="ru-RU" sz="2800" dirty="0"/>
              <a:t>при малом количестве повторений (1-3) уменьшая вес штанги на 5-10%, получим большую нагрузку.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0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0060" y="6137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 smtClean="0"/>
              <a:t>	Для </a:t>
            </a:r>
            <a:r>
              <a:rPr lang="ru-RU" sz="3200" dirty="0"/>
              <a:t>постоянного роста силы и мышечной массы каждые 2 – 3 недели нужно увеличивать вес используемых снарядов на 2 – 2,5 кг – при упражнениях для бицепса, трицепса и дельтовидной мышцы и других, 5 – 7,5 кг – при упражнениях для развития мускулатуры ног или чисто силового характера (жимы, приседания).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18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8463" y="1474078"/>
            <a:ext cx="10230080" cy="484610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Среднее количество повторений (6 – 10 раз) – наиболее употребляемая в тренировках, как новичков, так и у достаточно подготовленных спортсменов. При таких упражнениях используется средняя нагрузка (максимальный вес снижен на 30 – 40 %). Эта дозировка является самой рациональной для развития и роста мышечной массы, равно как и для развития силы мышц и выносливости (8).</a:t>
            </a:r>
          </a:p>
          <a:p>
            <a:pPr algn="just"/>
            <a:r>
              <a:rPr lang="ru-RU" sz="2400" dirty="0"/>
              <a:t>Малое количество повторений (1 – 3раза). Используется для интенсивного развития мускулатуры, увеличения веса и, главное, для развития физической силы. Этот вид дозировки предназначен для хорошо подготовленных спортсменов, которые намерены выступать в ответственных соревнованиях по какому – либо виду спорта. Нагрузка при такой дозировке весьма высока: 90 – 95 – 100% максимального веса.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35577" y="649995"/>
            <a:ext cx="6929609" cy="4854939"/>
          </a:xfrm>
        </p:spPr>
        <p:txBody>
          <a:bodyPr/>
          <a:lstStyle/>
          <a:p>
            <a:pPr marL="0" indent="0" algn="just">
              <a:buNone/>
            </a:pPr>
            <a:r>
              <a:rPr lang="ru-RU" sz="4000" b="1" dirty="0"/>
              <a:t>Темп занятий делится на</a:t>
            </a:r>
            <a:r>
              <a:rPr lang="ru-RU" sz="4000" b="1" dirty="0" smtClean="0"/>
              <a:t>:</a:t>
            </a:r>
            <a:endParaRPr lang="en-US" sz="4000" b="1" dirty="0" smtClean="0"/>
          </a:p>
          <a:p>
            <a:pPr marL="0" indent="0" algn="just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 </a:t>
            </a:r>
            <a:r>
              <a:rPr lang="ru-RU" sz="3200" dirty="0"/>
              <a:t>1) </a:t>
            </a:r>
            <a:r>
              <a:rPr lang="ru-RU" sz="3200" dirty="0" smtClean="0"/>
              <a:t>быстрый</a:t>
            </a:r>
            <a:endParaRPr lang="en-US" sz="3200" dirty="0" smtClean="0"/>
          </a:p>
          <a:p>
            <a:pPr marL="0" indent="0" algn="just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2</a:t>
            </a:r>
            <a:r>
              <a:rPr lang="ru-RU" sz="3200" dirty="0"/>
              <a:t>) </a:t>
            </a:r>
            <a:r>
              <a:rPr lang="ru-RU" sz="3200" dirty="0" smtClean="0"/>
              <a:t>средний</a:t>
            </a:r>
            <a:endParaRPr lang="en-US" sz="3200" dirty="0" smtClean="0"/>
          </a:p>
          <a:p>
            <a:pPr marL="0" indent="0" algn="just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3</a:t>
            </a:r>
            <a:r>
              <a:rPr lang="ru-RU" sz="3200" dirty="0"/>
              <a:t>) медленный.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14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7445" y="638978"/>
            <a:ext cx="10377890" cy="68658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</a:t>
            </a:r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развития силовых способно­стей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041" y="1410159"/>
            <a:ext cx="10552972" cy="4622848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ru-RU" sz="2400" dirty="0" smtClean="0"/>
              <a:t>В</a:t>
            </a:r>
            <a:r>
              <a:rPr lang="ru-RU" sz="2400" dirty="0"/>
              <a:t> </a:t>
            </a:r>
            <a:r>
              <a:rPr lang="ru-RU" sz="2400" b="1" dirty="0"/>
              <a:t>за­висимости от вида отягощения </a:t>
            </a:r>
            <a:r>
              <a:rPr lang="ru-RU" sz="2400" dirty="0"/>
              <a:t>делятся на три группы:</a:t>
            </a:r>
          </a:p>
          <a:p>
            <a:pPr marL="0" indent="0" algn="just" fontAlgn="base">
              <a:buNone/>
            </a:pPr>
            <a:r>
              <a:rPr lang="ru-RU" sz="2400" dirty="0"/>
              <a:t>– </a:t>
            </a:r>
            <a:r>
              <a:rPr lang="ru-RU" sz="2400" b="1" i="1" dirty="0"/>
              <a:t>упражнения с внешними отягощениями</a:t>
            </a:r>
            <a:r>
              <a:rPr lang="ru-RU" sz="2400" dirty="0"/>
              <a:t> (штанга, различные предметы, партнер, тренажерные устройства и т.д.): При дозирова­нии внешнего отягощения в практике используют показатели-ли­бо проценты от максимального отягощения, либо предельное число </a:t>
            </a:r>
            <a:r>
              <a:rPr lang="ru-RU" sz="2400" dirty="0" smtClean="0"/>
              <a:t>повторений</a:t>
            </a:r>
            <a:endParaRPr lang="ru-RU" sz="2400" dirty="0"/>
          </a:p>
          <a:p>
            <a:pPr marL="0" indent="0" algn="just" fontAlgn="base">
              <a:buNone/>
            </a:pPr>
            <a:r>
              <a:rPr lang="ru-RU" sz="2400" dirty="0"/>
              <a:t>– </a:t>
            </a:r>
            <a:r>
              <a:rPr lang="ru-RU" sz="2400" b="1" i="1" dirty="0"/>
              <a:t>упражнения, отягощенные весом собственного тела</a:t>
            </a:r>
            <a:r>
              <a:rPr lang="ru-RU" sz="2400" b="1" dirty="0"/>
              <a:t>;</a:t>
            </a:r>
          </a:p>
          <a:p>
            <a:pPr marL="0" indent="0" algn="just">
              <a:buNone/>
            </a:pPr>
            <a:r>
              <a:rPr lang="ru-RU" sz="2400" dirty="0"/>
              <a:t>– </a:t>
            </a:r>
            <a:r>
              <a:rPr lang="ru-RU" sz="2400" b="1" i="1" dirty="0"/>
              <a:t>упражнения в </a:t>
            </a:r>
            <a:r>
              <a:rPr lang="ru-RU" sz="2400" b="1" i="1" dirty="0" err="1"/>
              <a:t>самосопротивлении</a:t>
            </a:r>
            <a:r>
              <a:rPr lang="ru-RU" sz="2400" dirty="0"/>
              <a:t>, представленные акцентиро­ванным волевым напряжением мышц-антагонистов, обычно в ста­тическом </a:t>
            </a:r>
            <a:r>
              <a:rPr lang="ru-RU" sz="2400" dirty="0" smtClean="0"/>
              <a:t>режиме</a:t>
            </a:r>
          </a:p>
          <a:p>
            <a:pPr marL="0" indent="0" algn="just">
              <a:buNone/>
            </a:pPr>
            <a:r>
              <a:rPr lang="ru-RU" sz="2400" b="1" dirty="0"/>
              <a:t>По признаку режима работы мышц</a:t>
            </a:r>
            <a:r>
              <a:rPr lang="ru-RU" sz="2400" dirty="0"/>
              <a:t> силовые упражнения можно классифицировать на </a:t>
            </a:r>
            <a:r>
              <a:rPr lang="ru-RU" sz="2400" b="1" i="1" dirty="0">
                <a:solidFill>
                  <a:srgbClr val="FF0000"/>
                </a:solidFill>
              </a:rPr>
              <a:t>статические, преодолевающие и уступающие</a:t>
            </a:r>
            <a:r>
              <a:rPr lang="ru-RU" sz="2400" b="1" dirty="0">
                <a:solidFill>
                  <a:srgbClr val="FF0000"/>
                </a:solidFill>
              </a:rPr>
              <a:t>.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29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4128" y="79003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b="1" dirty="0" smtClean="0"/>
              <a:t>	</a:t>
            </a:r>
            <a:r>
              <a:rPr lang="ru-RU" sz="3200" b="1" dirty="0" smtClean="0"/>
              <a:t>Быстрый</a:t>
            </a:r>
            <a:r>
              <a:rPr lang="ru-RU" sz="3200" dirty="0" smtClean="0"/>
              <a:t> </a:t>
            </a:r>
            <a:r>
              <a:rPr lang="ru-RU" sz="3200" b="1" dirty="0"/>
              <a:t>темп</a:t>
            </a:r>
            <a:r>
              <a:rPr lang="ru-RU" sz="3200" dirty="0"/>
              <a:t> применяется при выполнении упражнения с малым отягощением, а так же без отягощения, средний темп выполнения упражнений с соблюдением ритмичности, при котором мускульное напряжение чередуется с расслаблением. Этот темп является наиболее оптимальным для развития мышц. При таком ритме наиболее благоприятно действует нагрузка на внутренние органы, что способствует их хорошей работе, оптимальному состоянию центральной нервной системы.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3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6400" y="683046"/>
            <a:ext cx="9968429" cy="47337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3200" b="1" dirty="0"/>
              <a:t>Медленный</a:t>
            </a:r>
            <a:r>
              <a:rPr lang="ru-RU" sz="3200" dirty="0"/>
              <a:t> </a:t>
            </a:r>
            <a:r>
              <a:rPr lang="ru-RU" sz="3200" b="1" dirty="0"/>
              <a:t>темп</a:t>
            </a:r>
            <a:r>
              <a:rPr lang="ru-RU" sz="3200" dirty="0"/>
              <a:t> выполнения упражнений используется обычно в следующих случаях:</a:t>
            </a:r>
          </a:p>
          <a:p>
            <a:pPr lvl="0" algn="just"/>
            <a:r>
              <a:rPr lang="ru-RU" sz="3200" dirty="0"/>
              <a:t>если использованное отягощение не позволяет заниматься в среднем темпе;</a:t>
            </a:r>
          </a:p>
          <a:p>
            <a:pPr lvl="0" algn="just"/>
            <a:r>
              <a:rPr lang="ru-RU" sz="3200" dirty="0"/>
              <a:t>если положение тела исключает в связи с возможным повреждением мышц, быстрый и средний темп;</a:t>
            </a:r>
          </a:p>
          <a:p>
            <a:pPr lvl="0" algn="just"/>
            <a:r>
              <a:rPr lang="ru-RU" sz="3200" dirty="0"/>
              <a:t>если с помощью медленного темпа вы хотите вовлечь в максимальную работу мускулатуру.</a:t>
            </a:r>
          </a:p>
          <a:p>
            <a:pPr marL="0" indent="0" algn="just" fontAlgn="base">
              <a:buNone/>
            </a:pPr>
            <a:endParaRPr lang="ru-RU" dirty="0"/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5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5993" y="572876"/>
            <a:ext cx="10515600" cy="4061725"/>
          </a:xfrm>
        </p:spPr>
        <p:txBody>
          <a:bodyPr/>
          <a:lstStyle/>
          <a:p>
            <a:pPr marL="0" indent="0" algn="just">
              <a:buNone/>
            </a:pPr>
            <a:r>
              <a:rPr lang="ru-RU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u-RU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Запрещается </a:t>
            </a:r>
            <a:r>
              <a:rPr lang="ru-RU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задерживать дыхание</a:t>
            </a:r>
            <a:r>
              <a:rPr lang="ru-RU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3200" dirty="0"/>
              <a:t>при сокращении мышц следует делать медленный выдох, при уступающей работе короткий средней глубины </a:t>
            </a:r>
            <a:r>
              <a:rPr lang="ru-RU" sz="3200" dirty="0" smtClean="0"/>
              <a:t>вдох, другими словами </a:t>
            </a:r>
            <a:r>
              <a:rPr lang="ru-RU" sz="3200" dirty="0"/>
              <a:t>вдыхайте, когда делаете лёгкую часть упражнения, выдыхайте на усилие.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5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0" y="517793"/>
            <a:ext cx="9694843" cy="5394057"/>
          </a:xfrm>
        </p:spPr>
      </p:pic>
    </p:spTree>
    <p:extLst>
      <p:ext uri="{BB962C8B-B14F-4D97-AF65-F5344CB8AC3E}">
        <p14:creationId xmlns:p14="http://schemas.microsoft.com/office/powerpoint/2010/main" val="1480792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54" y="624110"/>
            <a:ext cx="9507558" cy="5523302"/>
          </a:xfrm>
        </p:spPr>
      </p:pic>
    </p:spTree>
    <p:extLst>
      <p:ext uri="{BB962C8B-B14F-4D97-AF65-F5344CB8AC3E}">
        <p14:creationId xmlns:p14="http://schemas.microsoft.com/office/powerpoint/2010/main" val="277851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01" y="385591"/>
            <a:ext cx="9782978" cy="5794872"/>
          </a:xfrm>
        </p:spPr>
      </p:pic>
    </p:spTree>
    <p:extLst>
      <p:ext uri="{BB962C8B-B14F-4D97-AF65-F5344CB8AC3E}">
        <p14:creationId xmlns:p14="http://schemas.microsoft.com/office/powerpoint/2010/main" val="247905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0" y="448019"/>
            <a:ext cx="9466492" cy="5677360"/>
          </a:xfrm>
        </p:spPr>
      </p:pic>
    </p:spTree>
    <p:extLst>
      <p:ext uri="{BB962C8B-B14F-4D97-AF65-F5344CB8AC3E}">
        <p14:creationId xmlns:p14="http://schemas.microsoft.com/office/powerpoint/2010/main" val="45265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6" y="624110"/>
            <a:ext cx="8967730" cy="5287740"/>
          </a:xfrm>
        </p:spPr>
      </p:pic>
    </p:spTree>
    <p:extLst>
      <p:ext uri="{BB962C8B-B14F-4D97-AF65-F5344CB8AC3E}">
        <p14:creationId xmlns:p14="http://schemas.microsoft.com/office/powerpoint/2010/main" val="84237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08" y="624110"/>
            <a:ext cx="8813494" cy="5622454"/>
          </a:xfrm>
        </p:spPr>
      </p:pic>
    </p:spTree>
    <p:extLst>
      <p:ext uri="{BB962C8B-B14F-4D97-AF65-F5344CB8AC3E}">
        <p14:creationId xmlns:p14="http://schemas.microsoft.com/office/powerpoint/2010/main" val="1232284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03" y="484742"/>
            <a:ext cx="8857561" cy="5640636"/>
          </a:xfrm>
        </p:spPr>
      </p:pic>
    </p:spTree>
    <p:extLst>
      <p:ext uri="{BB962C8B-B14F-4D97-AF65-F5344CB8AC3E}">
        <p14:creationId xmlns:p14="http://schemas.microsoft.com/office/powerpoint/2010/main" val="345604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2699" y="462709"/>
            <a:ext cx="10234669" cy="1685580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7030A0"/>
                </a:solidFill>
              </a:rPr>
              <a:t>Методы развития силовых способно­стей</a:t>
            </a:r>
            <a:endParaRPr lang="ru-RU" sz="4800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93633" y="2027104"/>
            <a:ext cx="10515601" cy="4138842"/>
          </a:xfrm>
        </p:spPr>
        <p:txBody>
          <a:bodyPr/>
          <a:lstStyle/>
          <a:p>
            <a:pPr fontAlgn="base">
              <a:lnSpc>
                <a:spcPct val="200000"/>
              </a:lnSpc>
            </a:pPr>
            <a:r>
              <a:rPr lang="ru-RU" sz="3600" dirty="0" smtClean="0"/>
              <a:t>Метод </a:t>
            </a:r>
            <a:r>
              <a:rPr lang="ru-RU" sz="3600" dirty="0"/>
              <a:t>непредельных отягощений</a:t>
            </a:r>
            <a:r>
              <a:rPr lang="ru-RU" sz="3600" dirty="0" smtClean="0"/>
              <a:t>;</a:t>
            </a:r>
            <a:endParaRPr lang="ru-RU" sz="3600" dirty="0"/>
          </a:p>
          <a:p>
            <a:pPr fontAlgn="base"/>
            <a:r>
              <a:rPr lang="ru-RU" sz="3600" dirty="0"/>
              <a:t>М</a:t>
            </a:r>
            <a:r>
              <a:rPr lang="ru-RU" sz="3600" dirty="0" smtClean="0"/>
              <a:t>етод </a:t>
            </a:r>
            <a:r>
              <a:rPr lang="ru-RU" sz="3600" dirty="0"/>
              <a:t>предельных и </a:t>
            </a:r>
            <a:r>
              <a:rPr lang="ru-RU" sz="3600" dirty="0" err="1"/>
              <a:t>околопредельных</a:t>
            </a:r>
            <a:r>
              <a:rPr lang="ru-RU" sz="3600" dirty="0"/>
              <a:t> отягощений;</a:t>
            </a:r>
          </a:p>
          <a:p>
            <a:pPr fontAlgn="base"/>
            <a:r>
              <a:rPr lang="ru-RU" sz="3600" dirty="0"/>
              <a:t>М</a:t>
            </a:r>
            <a:r>
              <a:rPr lang="ru-RU" sz="3600" dirty="0" smtClean="0"/>
              <a:t>етод </a:t>
            </a:r>
            <a:r>
              <a:rPr lang="ru-RU" sz="3600" dirty="0"/>
              <a:t>статических усилий;</a:t>
            </a:r>
          </a:p>
          <a:p>
            <a:pPr fontAlgn="base"/>
            <a:r>
              <a:rPr lang="ru-RU" sz="3600" dirty="0"/>
              <a:t>М</a:t>
            </a:r>
            <a:r>
              <a:rPr lang="ru-RU" sz="3600" dirty="0" smtClean="0"/>
              <a:t>етод </a:t>
            </a:r>
            <a:r>
              <a:rPr lang="ru-RU" sz="3600" dirty="0"/>
              <a:t>динамических усилий.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15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1" y="440675"/>
            <a:ext cx="9738910" cy="5471175"/>
          </a:xfrm>
        </p:spPr>
      </p:pic>
    </p:spTree>
    <p:extLst>
      <p:ext uri="{BB962C8B-B14F-4D97-AF65-F5344CB8AC3E}">
        <p14:creationId xmlns:p14="http://schemas.microsoft.com/office/powerpoint/2010/main" val="188949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0" y="624110"/>
            <a:ext cx="9290222" cy="5287740"/>
          </a:xfrm>
        </p:spPr>
      </p:pic>
    </p:spTree>
    <p:extLst>
      <p:ext uri="{BB962C8B-B14F-4D97-AF65-F5344CB8AC3E}">
        <p14:creationId xmlns:p14="http://schemas.microsoft.com/office/powerpoint/2010/main" val="1737814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55" y="705079"/>
            <a:ext cx="9378357" cy="5629619"/>
          </a:xfrm>
        </p:spPr>
      </p:pic>
    </p:spTree>
    <p:extLst>
      <p:ext uri="{BB962C8B-B14F-4D97-AF65-F5344CB8AC3E}">
        <p14:creationId xmlns:p14="http://schemas.microsoft.com/office/powerpoint/2010/main" val="4147615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45"/>
          <a:stretch/>
        </p:blipFill>
        <p:spPr>
          <a:xfrm>
            <a:off x="2346593" y="624109"/>
            <a:ext cx="9077899" cy="5611438"/>
          </a:xfrm>
        </p:spPr>
      </p:pic>
    </p:spTree>
    <p:extLst>
      <p:ext uri="{BB962C8B-B14F-4D97-AF65-F5344CB8AC3E}">
        <p14:creationId xmlns:p14="http://schemas.microsoft.com/office/powerpoint/2010/main" val="1469202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92" y="624110"/>
            <a:ext cx="8560106" cy="5287740"/>
          </a:xfrm>
        </p:spPr>
      </p:pic>
    </p:spTree>
    <p:extLst>
      <p:ext uri="{BB962C8B-B14F-4D97-AF65-F5344CB8AC3E}">
        <p14:creationId xmlns:p14="http://schemas.microsoft.com/office/powerpoint/2010/main" val="240283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01" y="319490"/>
            <a:ext cx="9738911" cy="5993175"/>
          </a:xfrm>
        </p:spPr>
      </p:pic>
    </p:spTree>
    <p:extLst>
      <p:ext uri="{BB962C8B-B14F-4D97-AF65-F5344CB8AC3E}">
        <p14:creationId xmlns:p14="http://schemas.microsoft.com/office/powerpoint/2010/main" val="148427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38" y="624110"/>
            <a:ext cx="9389373" cy="5210622"/>
          </a:xfrm>
        </p:spPr>
      </p:pic>
    </p:spTree>
    <p:extLst>
      <p:ext uri="{BB962C8B-B14F-4D97-AF65-F5344CB8AC3E}">
        <p14:creationId xmlns:p14="http://schemas.microsoft.com/office/powerpoint/2010/main" val="1162122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99" y="220337"/>
            <a:ext cx="9926197" cy="6378767"/>
          </a:xfrm>
        </p:spPr>
      </p:pic>
    </p:spTree>
    <p:extLst>
      <p:ext uri="{BB962C8B-B14F-4D97-AF65-F5344CB8AC3E}">
        <p14:creationId xmlns:p14="http://schemas.microsoft.com/office/powerpoint/2010/main" val="4182658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25" y="407623"/>
            <a:ext cx="9342304" cy="6037243"/>
          </a:xfrm>
        </p:spPr>
      </p:pic>
    </p:spTree>
    <p:extLst>
      <p:ext uri="{BB962C8B-B14F-4D97-AF65-F5344CB8AC3E}">
        <p14:creationId xmlns:p14="http://schemas.microsoft.com/office/powerpoint/2010/main" val="3013002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4" y="624110"/>
            <a:ext cx="10091451" cy="5655504"/>
          </a:xfrm>
        </p:spPr>
      </p:pic>
    </p:spTree>
    <p:extLst>
      <p:ext uri="{BB962C8B-B14F-4D97-AF65-F5344CB8AC3E}">
        <p14:creationId xmlns:p14="http://schemas.microsoft.com/office/powerpoint/2010/main" val="48505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2604" y="616945"/>
            <a:ext cx="10515600" cy="1685581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непредельных отягощений</a:t>
            </a:r>
            <a:endParaRPr lang="ru-RU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02525"/>
            <a:ext cx="10515600" cy="387443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3200" dirty="0" smtClean="0"/>
              <a:t>Сущность </a:t>
            </a:r>
            <a:r>
              <a:rPr lang="ru-RU" sz="3200" dirty="0"/>
              <a:t>метода состоит в том, что непредельный вес человек поднимает максимально возможное число раз (до отказа). В рамках этого подхода можно выделить несколько частных ме­тодов в зависимости от величины отягощения (метод малых отя­гощений – повторный максимум 19–25 раз; средних – П.М. – 7–12; больших – П.М. – 4–6).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6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9900" y="649996"/>
            <a:ext cx="10515600" cy="57877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2400" dirty="0" smtClean="0"/>
              <a:t>Отяго­щения </a:t>
            </a:r>
            <a:r>
              <a:rPr lang="ru-RU" sz="2400" dirty="0"/>
              <a:t>целесообразно нормировать в пределах от 50% до 80% от индивидуального максимума, что в пересчете на ПМ составит от 14 до 5 повторений. Оптимальными для занятий считаются отягощения в диапазоне 50–60%, что составит предель­ное число повторений 14–16 раз в одном подходе. Число подходов в каждом упражнении 3 и более, а видов упражнений в одном заня­тии 2–3, интервалы отдыха между подходами – порядка 3–4 мин. Количество занятий в неделю – не менее 3. При таком режиме од­новременно растет сила и увеличивается мышечная масса.</a:t>
            </a:r>
          </a:p>
          <a:p>
            <a:pPr marL="0" indent="0" algn="just">
              <a:buNone/>
            </a:pPr>
            <a:endParaRPr lang="ru-RU" sz="2400" dirty="0" smtClean="0"/>
          </a:p>
          <a:p>
            <a:pPr marL="0" indent="0" algn="just">
              <a:buNone/>
            </a:pPr>
            <a:r>
              <a:rPr lang="ru-RU" sz="2400" dirty="0" smtClean="0"/>
              <a:t>	Следует </a:t>
            </a:r>
            <a:r>
              <a:rPr lang="ru-RU" sz="2400" dirty="0"/>
              <a:t>иметь в виду, что отягощения, меньше 35–40% от максимально возможных (ПМ–20–25) существенного влияния на рост силы не оказывают.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239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99636" y="572876"/>
            <a:ext cx="6025713" cy="1162457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Достоинства </a:t>
            </a:r>
            <a:r>
              <a:rPr lang="ru-RU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метода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0501" y="1735334"/>
            <a:ext cx="10991105" cy="4763940"/>
          </a:xfrm>
        </p:spPr>
        <p:txBody>
          <a:bodyPr>
            <a:normAutofit fontScale="92500"/>
          </a:bodyPr>
          <a:lstStyle/>
          <a:p>
            <a:pPr marL="0" indent="0" algn="just" fontAlgn="base">
              <a:buNone/>
            </a:pPr>
            <a:r>
              <a:rPr lang="ru-RU" dirty="0" smtClean="0"/>
              <a:t>	</a:t>
            </a:r>
            <a:r>
              <a:rPr lang="ru-RU" sz="2400" dirty="0" smtClean="0"/>
              <a:t>1</a:t>
            </a:r>
            <a:r>
              <a:rPr lang="ru-RU" sz="2400" dirty="0"/>
              <a:t>. Для метода характерен большой объем работы. </a:t>
            </a:r>
            <a:r>
              <a:rPr lang="ru-RU" sz="2400" dirty="0" smtClean="0"/>
              <a:t>Подобная </a:t>
            </a:r>
            <a:r>
              <a:rPr lang="ru-RU" sz="2400" dirty="0"/>
              <a:t>достаточно объ­емная нагрузка вызывает значительные энергетические траты и большие сдвиги в обмене веществ. Активизация обменных процес­сов в период восстановления вызывает увеличение мышечной мас­сы и одновременный рост силы. Именно поэтому культуристы, на­чинающие и спортсмены, не ограниченные рамками весовых ка­тегорий, широко пользуются этим методом.</a:t>
            </a:r>
          </a:p>
          <a:p>
            <a:pPr marL="0" indent="0" algn="just" fontAlgn="base">
              <a:buNone/>
            </a:pPr>
            <a:r>
              <a:rPr lang="ru-RU" sz="2400" dirty="0" smtClean="0"/>
              <a:t>	2</a:t>
            </a:r>
            <a:r>
              <a:rPr lang="ru-RU" sz="2400" dirty="0"/>
              <a:t>. При работе с непредельными отягощениями вероятность по­лучения травм снижается, кроме того, отсутствует максимальное </a:t>
            </a:r>
            <a:r>
              <a:rPr lang="ru-RU" sz="2400" dirty="0" err="1"/>
              <a:t>натуживание</a:t>
            </a:r>
            <a:r>
              <a:rPr lang="ru-RU" sz="2400" dirty="0"/>
              <a:t>, характерное для методов с предельными отягоще­ниями.</a:t>
            </a:r>
          </a:p>
          <a:p>
            <a:pPr marL="0" indent="0" algn="just" fontAlgn="base">
              <a:buNone/>
            </a:pPr>
            <a:r>
              <a:rPr lang="ru-RU" sz="2400" dirty="0" smtClean="0"/>
              <a:t>	3</a:t>
            </a:r>
            <a:r>
              <a:rPr lang="ru-RU" sz="2400" dirty="0"/>
              <a:t>. Упражнения с непредельными отягощениями позволяют кон­тролировать технику, что немаловажно при освоении силовых движений.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люс 4"/>
          <p:cNvSpPr/>
          <p:nvPr/>
        </p:nvSpPr>
        <p:spPr>
          <a:xfrm>
            <a:off x="1696597" y="170940"/>
            <a:ext cx="1817783" cy="1657859"/>
          </a:xfrm>
          <a:prstGeom prst="mathPlus">
            <a:avLst/>
          </a:prstGeom>
          <a:solidFill>
            <a:srgbClr val="00B05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4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3258" y="528810"/>
            <a:ext cx="6680896" cy="1090670"/>
          </a:xfrm>
        </p:spPr>
        <p:txBody>
          <a:bodyPr>
            <a:noAutofit/>
          </a:bodyPr>
          <a:lstStyle/>
          <a:p>
            <a:r>
              <a:rPr lang="ru-RU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Недостатки метода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489" y="1487278"/>
            <a:ext cx="11760591" cy="5370722"/>
          </a:xfrm>
        </p:spPr>
        <p:txBody>
          <a:bodyPr>
            <a:normAutofit/>
          </a:bodyPr>
          <a:lstStyle/>
          <a:p>
            <a:pPr lvl="1" algn="just" fontAlgn="base"/>
            <a:r>
              <a:rPr lang="ru-RU" sz="2400" dirty="0"/>
              <a:t>1. Работа с непредельными отягощениями не всегда выгодна в энергетическом отношении, т.к. в ряде слу­чаев, особенно в спортивной тренировке, действует методическое правило – добиваться положительных наибольших эффектов при возможно меньшей затрате усилий и времени. В этом случае пра­вило остается частично нереализованным</a:t>
            </a:r>
            <a:r>
              <a:rPr lang="ru-RU" sz="2400" dirty="0" smtClean="0"/>
              <a:t>.</a:t>
            </a:r>
          </a:p>
          <a:p>
            <a:pPr lvl="1" algn="just" fontAlgn="base"/>
            <a:endParaRPr lang="ru-RU" sz="2400" dirty="0"/>
          </a:p>
          <a:p>
            <a:pPr lvl="1" algn="just" fontAlgn="base"/>
            <a:r>
              <a:rPr lang="ru-RU" sz="2400" dirty="0"/>
              <a:t>2. Данным методом невозможно добиться максимального разви­тия силы, т.к. наиболее ценные для прироста силы последние два-три повторения в каждом подходе, выполняются на фоне утомле­ния центральной нервной системы. В связи с этим сила и частота </a:t>
            </a:r>
            <a:r>
              <a:rPr lang="ru-RU" sz="2400" dirty="0" err="1"/>
              <a:t>эффекторных</a:t>
            </a:r>
            <a:r>
              <a:rPr lang="ru-RU" sz="2400" dirty="0"/>
              <a:t> импульсов оказывается несколько ниже предельно возможной, а следовательно, и менее эффективно развивающей.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4" name="Минус 3"/>
          <p:cNvSpPr/>
          <p:nvPr/>
        </p:nvSpPr>
        <p:spPr>
          <a:xfrm>
            <a:off x="1850566" y="113473"/>
            <a:ext cx="1806766" cy="1686451"/>
          </a:xfrm>
          <a:prstGeom prst="mathMinus">
            <a:avLst/>
          </a:prstGeom>
          <a:solidFill>
            <a:srgbClr val="FF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3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8294" y="627960"/>
            <a:ext cx="10565176" cy="134759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предельных и </a:t>
            </a:r>
            <a:r>
              <a:rPr lang="ru-RU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околопредельных</a:t>
            </a:r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отягощений</a:t>
            </a:r>
            <a:endParaRPr lang="ru-RU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26255"/>
            <a:ext cx="10515600" cy="405070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2400" dirty="0" smtClean="0">
                <a:solidFill>
                  <a:schemeClr val="tx1"/>
                </a:solidFill>
              </a:rPr>
              <a:t>Метод </a:t>
            </a:r>
            <a:r>
              <a:rPr lang="ru-RU" sz="2400" dirty="0">
                <a:solidFill>
                  <a:schemeClr val="tx1"/>
                </a:solidFill>
              </a:rPr>
              <a:t>считается основным для развития максимальной силы. Предельным отягощением считается такое, которое человек может выполнить без эмоционального напряжения всего один раз. </a:t>
            </a:r>
            <a:r>
              <a:rPr lang="ru-RU" sz="2400" dirty="0" err="1">
                <a:solidFill>
                  <a:schemeClr val="tx1"/>
                </a:solidFill>
              </a:rPr>
              <a:t>Около­предельные</a:t>
            </a:r>
            <a:r>
              <a:rPr lang="ru-RU" sz="2400" dirty="0">
                <a:solidFill>
                  <a:schemeClr val="tx1"/>
                </a:solidFill>
              </a:rPr>
              <a:t> отягощения – два–три раза, что составляет примерно 85–95% от максимума.</a:t>
            </a:r>
          </a:p>
          <a:p>
            <a:pPr marL="0" indent="0" algn="just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ru-RU" sz="2400" dirty="0" smtClean="0">
                <a:solidFill>
                  <a:schemeClr val="tx1"/>
                </a:solidFill>
              </a:rPr>
              <a:t>	Предельное </a:t>
            </a:r>
            <a:r>
              <a:rPr lang="ru-RU" sz="2400" dirty="0">
                <a:solidFill>
                  <a:schemeClr val="tx1"/>
                </a:solidFill>
              </a:rPr>
              <a:t>усилие, в отличие от непредельного, характеризу­ется одновременным включением в работу большого числа двига­тельных единиц, их синхронным ритмом, а также максимальной силой и частотой </a:t>
            </a:r>
            <a:r>
              <a:rPr lang="ru-RU" sz="2400" dirty="0" err="1">
                <a:solidFill>
                  <a:schemeClr val="tx1"/>
                </a:solidFill>
              </a:rPr>
              <a:t>импульсации</a:t>
            </a:r>
            <a:r>
              <a:rPr lang="ru-RU" sz="24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Бегущая строка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260</TotalTime>
  <Words>627</Words>
  <Application>Microsoft Office PowerPoint</Application>
  <PresentationFormat>Широкоэкранный</PresentationFormat>
  <Paragraphs>88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3" baseType="lpstr">
      <vt:lpstr>Arial</vt:lpstr>
      <vt:lpstr>Century Gothic</vt:lpstr>
      <vt:lpstr>Wingdings 3</vt:lpstr>
      <vt:lpstr>Легкий дым</vt:lpstr>
      <vt:lpstr>Методика организации занятий силовой направленности. </vt:lpstr>
      <vt:lpstr> Силовые способности – это комплекс различных проявлений человека в определенной двигательной деятельности, в основе которых лежит понятие «сила». </vt:lpstr>
      <vt:lpstr>Средства развития силовых способно­стей</vt:lpstr>
      <vt:lpstr>Методы развития силовых способно­стей</vt:lpstr>
      <vt:lpstr>Метод непредельных отягощений</vt:lpstr>
      <vt:lpstr>Презентация PowerPoint</vt:lpstr>
      <vt:lpstr>Достоинства метода</vt:lpstr>
      <vt:lpstr>Недостатки метода</vt:lpstr>
      <vt:lpstr>Метод предельных и околопредельных отягощений</vt:lpstr>
      <vt:lpstr>Презентация PowerPoint</vt:lpstr>
      <vt:lpstr>Достоинства метода</vt:lpstr>
      <vt:lpstr>Недостатки метода</vt:lpstr>
      <vt:lpstr>Метод статических усилий</vt:lpstr>
      <vt:lpstr>Презентация PowerPoint</vt:lpstr>
      <vt:lpstr>Достоинства метода</vt:lpstr>
      <vt:lpstr>Недостатки метода</vt:lpstr>
      <vt:lpstr>Метод динамических усилий</vt:lpstr>
      <vt:lpstr>Презентация PowerPoint</vt:lpstr>
      <vt:lpstr>Достоинства метода</vt:lpstr>
      <vt:lpstr>Недостатки метода</vt:lpstr>
      <vt:lpstr>Упражнения с отягощением весом собственного тела и внешним отягощением</vt:lpstr>
      <vt:lpstr>Основные принципы круговой тренировки </vt:lpstr>
      <vt:lpstr>Круговая тренировка с использованием эспандеров</vt:lpstr>
      <vt:lpstr>Определение параметров нагрузки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Tory Grom</dc:creator>
  <cp:lastModifiedBy>Admin</cp:lastModifiedBy>
  <cp:revision>31</cp:revision>
  <dcterms:created xsi:type="dcterms:W3CDTF">2020-10-04T09:40:58Z</dcterms:created>
  <dcterms:modified xsi:type="dcterms:W3CDTF">2020-11-25T16:57:12Z</dcterms:modified>
</cp:coreProperties>
</file>